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tags/tag2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7.xml" ContentType="application/vnd.openxmlformats-officedocument.presentationml.tags+xml"/>
  <Override PartName="/ppt/notesSlides/notesSlide71.xml" ContentType="application/vnd.openxmlformats-officedocument.presentationml.notesSlide+xml"/>
  <Override PartName="/ppt/tags/tag28.xml" ContentType="application/vnd.openxmlformats-officedocument.presentationml.tags+xml"/>
  <Override PartName="/ppt/notesSlides/notesSlide72.xml" ContentType="application/vnd.openxmlformats-officedocument.presentationml.notesSlide+xml"/>
  <Override PartName="/ppt/tags/tag29.xml" ContentType="application/vnd.openxmlformats-officedocument.presentationml.tags+xml"/>
  <Override PartName="/ppt/notesSlides/notesSlide73.xml" ContentType="application/vnd.openxmlformats-officedocument.presentationml.notesSlide+xml"/>
  <Override PartName="/ppt/tags/tag30.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3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2.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475" r:id="rId2"/>
    <p:sldId id="523" r:id="rId3"/>
    <p:sldId id="482" r:id="rId4"/>
    <p:sldId id="477" r:id="rId5"/>
    <p:sldId id="552" r:id="rId6"/>
    <p:sldId id="479" r:id="rId7"/>
    <p:sldId id="379" r:id="rId8"/>
    <p:sldId id="517" r:id="rId9"/>
    <p:sldId id="380" r:id="rId10"/>
    <p:sldId id="408" r:id="rId11"/>
    <p:sldId id="378" r:id="rId12"/>
    <p:sldId id="355" r:id="rId13"/>
    <p:sldId id="357" r:id="rId14"/>
    <p:sldId id="358" r:id="rId15"/>
    <p:sldId id="354" r:id="rId16"/>
    <p:sldId id="524" r:id="rId17"/>
    <p:sldId id="561" r:id="rId18"/>
    <p:sldId id="551" r:id="rId19"/>
    <p:sldId id="530" r:id="rId20"/>
    <p:sldId id="555" r:id="rId21"/>
    <p:sldId id="556" r:id="rId22"/>
    <p:sldId id="483" r:id="rId23"/>
    <p:sldId id="484" r:id="rId24"/>
    <p:sldId id="485" r:id="rId25"/>
    <p:sldId id="492" r:id="rId26"/>
    <p:sldId id="493" r:id="rId27"/>
    <p:sldId id="494" r:id="rId28"/>
    <p:sldId id="495" r:id="rId29"/>
    <p:sldId id="486" r:id="rId30"/>
    <p:sldId id="322" r:id="rId31"/>
    <p:sldId id="373" r:id="rId32"/>
    <p:sldId id="487" r:id="rId33"/>
    <p:sldId id="499" r:id="rId34"/>
    <p:sldId id="452" r:id="rId35"/>
    <p:sldId id="341" r:id="rId36"/>
    <p:sldId id="510" r:id="rId37"/>
    <p:sldId id="511" r:id="rId38"/>
    <p:sldId id="512" r:id="rId39"/>
    <p:sldId id="513" r:id="rId40"/>
    <p:sldId id="497" r:id="rId41"/>
    <p:sldId id="442" r:id="rId42"/>
    <p:sldId id="498" r:id="rId43"/>
    <p:sldId id="514" r:id="rId44"/>
    <p:sldId id="538" r:id="rId45"/>
    <p:sldId id="521" r:id="rId46"/>
    <p:sldId id="520" r:id="rId47"/>
    <p:sldId id="399" r:id="rId48"/>
    <p:sldId id="543" r:id="rId49"/>
    <p:sldId id="557" r:id="rId50"/>
    <p:sldId id="558" r:id="rId51"/>
    <p:sldId id="559" r:id="rId52"/>
    <p:sldId id="560" r:id="rId53"/>
    <p:sldId id="345" r:id="rId54"/>
    <p:sldId id="359" r:id="rId55"/>
    <p:sldId id="302" r:id="rId56"/>
    <p:sldId id="407" r:id="rId57"/>
    <p:sldId id="303" r:id="rId58"/>
    <p:sldId id="544" r:id="rId59"/>
    <p:sldId id="334" r:id="rId60"/>
    <p:sldId id="305" r:id="rId61"/>
    <p:sldId id="404" r:id="rId62"/>
    <p:sldId id="366" r:id="rId63"/>
    <p:sldId id="335" r:id="rId64"/>
    <p:sldId id="545" r:id="rId65"/>
    <p:sldId id="546" r:id="rId66"/>
    <p:sldId id="547" r:id="rId67"/>
    <p:sldId id="391" r:id="rId68"/>
    <p:sldId id="548" r:id="rId69"/>
    <p:sldId id="433" r:id="rId70"/>
    <p:sldId id="434" r:id="rId71"/>
    <p:sldId id="440" r:id="rId72"/>
    <p:sldId id="394" r:id="rId73"/>
    <p:sldId id="470" r:id="rId74"/>
    <p:sldId id="549" r:id="rId75"/>
    <p:sldId id="297" r:id="rId76"/>
    <p:sldId id="516" r:id="rId77"/>
    <p:sldId id="537" r:id="rId78"/>
    <p:sldId id="480" r:id="rId79"/>
    <p:sldId id="531" r:id="rId80"/>
    <p:sldId id="526" r:id="rId81"/>
    <p:sldId id="527" r:id="rId82"/>
    <p:sldId id="528" r:id="rId83"/>
    <p:sldId id="481" r:id="rId84"/>
    <p:sldId id="539" r:id="rId85"/>
    <p:sldId id="554" r:id="rId86"/>
    <p:sldId id="553" r:id="rId87"/>
    <p:sldId id="550" r:id="rId88"/>
    <p:sldId id="540" r:id="rId89"/>
    <p:sldId id="541" r:id="rId90"/>
    <p:sldId id="522" r:id="rId91"/>
    <p:sldId id="519" r:id="rId92"/>
    <p:sldId id="478" r:id="rId93"/>
    <p:sldId id="529" r:id="rId94"/>
    <p:sldId id="532" r:id="rId95"/>
    <p:sldId id="533" r:id="rId96"/>
    <p:sldId id="534" r:id="rId97"/>
    <p:sldId id="536" r:id="rId98"/>
    <p:sldId id="371" r:id="rId99"/>
    <p:sldId id="325" r:id="rId100"/>
    <p:sldId id="53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24"/>
    <p:restoredTop sz="86538"/>
  </p:normalViewPr>
  <p:slideViewPr>
    <p:cSldViewPr snapToGrid="0" snapToObjects="1">
      <p:cViewPr varScale="1">
        <p:scale>
          <a:sx n="85" d="100"/>
          <a:sy n="85" d="100"/>
        </p:scale>
        <p:origin x="176" y="680"/>
      </p:cViewPr>
      <p:guideLst/>
    </p:cSldViewPr>
  </p:slideViewPr>
  <p:outlineViewPr>
    <p:cViewPr>
      <p:scale>
        <a:sx n="33" d="100"/>
        <a:sy n="33" d="100"/>
      </p:scale>
      <p:origin x="0" y="-542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everyone for coming. Today, I’d like to tell you about some of the work that I have been doing over the course of my PhD.</a:t>
            </a:r>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do two more examples. Imagine that both experts are wrong. In which case, the regret does not change. This is like 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203665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go over some known results for this.</a:t>
            </a:r>
          </a:p>
          <a:p>
            <a:r>
              <a:rPr lang="en-US" dirty="0"/>
              <a:t>First, I will assume that n is large. Then in the fixed time setting, it is known that there is an algorithm whose rescale scales as this constant, sqrt(1/2 * ln(n)) multiplied by square T.</a:t>
            </a:r>
          </a:p>
          <a:p>
            <a:r>
              <a:rPr lang="en-US" dirty="0"/>
              <a:t>So if you look at the picture on the LHS, what I’m saying is that if you drive a square root t curve with the constant being sqrt(1/2 * ln(n)) then there is an algorithm, which knows how many steps it’s going to play and at the very end of the game, its regret will be upper bounded by this curve. And I stress that the algorithm knows exactly how many steps that it is going to play and there is no guarantee on what the regret is like before the end time. So here, in the picture, the regret may be quite poor, even initially.</a:t>
            </a:r>
          </a:p>
          <a:p>
            <a:endParaRPr lang="en-US" dirty="0"/>
          </a:p>
          <a:p>
            <a:r>
              <a:rPr lang="en-US" dirty="0"/>
              <a:t>It also turns out that this is tight. So if you have any algorithm, you can always force the algorithm to have this regret at the end.</a:t>
            </a:r>
          </a:p>
          <a:p>
            <a:endParaRPr lang="en-US" dirty="0"/>
          </a:p>
          <a:p>
            <a:r>
              <a:rPr lang="en-US" dirty="0"/>
              <a:t>A more difficult setting is what we can the anytime setting. And the goal here is to obtain a good regret bound at every single point in time and not just at the single endpoint of the game.</a:t>
            </a:r>
          </a:p>
          <a:p>
            <a:r>
              <a:rPr lang="en-US" dirty="0"/>
              <a:t>So in the picture on the right, I drew a square root t curve and the goal is to ensure that the regret is always below that curve even when the costs are completely adversarial.</a:t>
            </a:r>
          </a:p>
          <a:p>
            <a:r>
              <a:rPr lang="en-US" dirty="0"/>
              <a:t>So here it’s known that you can’t take the constant any smaller than sqrt(1/2 * ln(n)). And this follows from the fixed time guarantee because if you can’t control even knowing when the game is going to stop then you can’t control is when you don’t know when or if the game will stop.</a:t>
            </a:r>
          </a:p>
          <a:p>
            <a:r>
              <a:rPr lang="en-US" dirty="0"/>
              <a:t>On the other hand, if you make the curve slightly bigger, say sqrt(ln(n)) then you can ensure the regret is bounded below that curve for all times.</a:t>
            </a:r>
          </a:p>
          <a:p>
            <a:r>
              <a:rPr lang="en-US" dirty="0"/>
              <a:t>So in the anytime setting, there is a gap, which has existed for over 20 years.</a:t>
            </a:r>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results were for large n. In other words, when the number of experts are very large.</a:t>
            </a:r>
          </a:p>
          <a:p>
            <a:r>
              <a:rPr lang="en-US" dirty="0"/>
              <a:t>For smaller number of experts, the problem is still very interesting.</a:t>
            </a:r>
          </a:p>
          <a:p>
            <a:endParaRPr lang="en-US" dirty="0"/>
          </a:p>
          <a:p>
            <a:r>
              <a:rPr lang="en-US" dirty="0"/>
              <a:t>Thomas Cover, in 1965. showed that you can get regret scaling like sqrt(T/2*pi) and he also showed that this is optimal. But this assumes that the time horizon is known in advanced. So the algorithm must know how many steps are played in advance AND we care only about the regret at one specific point in time.</a:t>
            </a:r>
          </a:p>
          <a:p>
            <a:endParaRPr lang="en-US" dirty="0"/>
          </a:p>
          <a:p>
            <a:r>
              <a:rPr lang="en-US" dirty="0"/>
              <a:t>For the anytime, setting, Luo and </a:t>
            </a:r>
            <a:r>
              <a:rPr lang="en-US" dirty="0" err="1"/>
              <a:t>Schapire</a:t>
            </a:r>
            <a:r>
              <a:rPr lang="en-US" dirty="0"/>
              <a:t> showed that one can always force regret about sqrt(t/pi). So if you draw a sqrt(t/pi) curve, an algorithm can force the algorithm to exceed that curve at some time.</a:t>
            </a:r>
          </a:p>
          <a:p>
            <a:r>
              <a:rPr lang="en-US" dirty="0"/>
              <a:t>On the other hand, the sqrt(ln(n)) actually holds for all values for n so it holds for n = 2 as well.</a:t>
            </a:r>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Our main result is to close the gap for n = 2 experts and we show that the minimax regret is gamma/2 * sqrt(t).</a:t>
            </a:r>
          </a:p>
          <a:p>
            <a:r>
              <a:rPr lang="en-CA" sz="1200" b="0" i="0" kern="1200" dirty="0">
                <a:solidFill>
                  <a:schemeClr val="tx1"/>
                </a:solidFill>
                <a:effectLst/>
                <a:latin typeface="+mn-lt"/>
                <a:ea typeface="+mn-ea"/>
                <a:cs typeface="+mn-cs"/>
              </a:rPr>
              <a:t>Here, gamma is a constant that I will explain on the next slide but gamma / 2 is approximately 0.653.</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 want to stress that the point is not necessarily to just get better constants.</a:t>
            </a:r>
          </a:p>
          <a:p>
            <a:r>
              <a:rPr lang="en-CA" sz="1200" b="0" i="0" kern="1200" dirty="0">
                <a:solidFill>
                  <a:schemeClr val="tx1"/>
                </a:solidFill>
                <a:effectLst/>
                <a:latin typeface="+mn-lt"/>
                <a:ea typeface="+mn-ea"/>
                <a:cs typeface="+mn-cs"/>
              </a:rPr>
              <a:t>Really, we want to better understand what are some of the fundamental ideas that underlie the optimal algorithms and the optimal regret.</a:t>
            </a:r>
          </a:p>
          <a:p>
            <a:r>
              <a:rPr lang="en-CA" sz="1200" b="0" i="0" kern="1200" dirty="0">
                <a:solidFill>
                  <a:schemeClr val="tx1"/>
                </a:solidFill>
                <a:effectLst/>
                <a:latin typeface="+mn-lt"/>
                <a:ea typeface="+mn-ea"/>
                <a:cs typeface="+mn-cs"/>
              </a:rPr>
              <a:t>In fact, all the tight results are naturally related to random walks.</a:t>
            </a:r>
          </a:p>
          <a:p>
            <a:r>
              <a:rPr lang="en-CA" sz="1200" b="0" i="0" kern="1200" dirty="0">
                <a:solidFill>
                  <a:schemeClr val="tx1"/>
                </a:solidFill>
                <a:effectLst/>
                <a:latin typeface="+mn-lt"/>
                <a:ea typeface="+mn-ea"/>
                <a:cs typeface="+mn-cs"/>
              </a:rPr>
              <a:t>In the fixed time setting, the quantities are related to random walks of a fixed length.</a:t>
            </a:r>
          </a:p>
          <a:p>
            <a:r>
              <a:rPr lang="en-CA" sz="1200" b="0" i="0" kern="1200" dirty="0">
                <a:solidFill>
                  <a:schemeClr val="tx1"/>
                </a:solidFill>
                <a:effectLst/>
                <a:latin typeface="+mn-lt"/>
                <a:ea typeface="+mn-ea"/>
                <a:cs typeface="+mn-cs"/>
              </a:rPr>
              <a:t>The constant gamma for our result is actually related to random walks hitting a certain boundary similar to the picture I drew.</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main result is as follows.</a:t>
            </a:r>
          </a:p>
          <a:p>
            <a:r>
              <a:rPr lang="en-US" dirty="0"/>
              <a:t>For n = 2 results, the optimal regret when appropriately scaled down by sqrt(T) is exactly gamma / 2.</a:t>
            </a:r>
          </a:p>
          <a:p>
            <a:r>
              <a:rPr lang="en-US" dirty="0"/>
              <a:t>In other words, there is an algorithm that achieves this regret bound and no algorithm can do better at least, not against a really bad adversary.</a:t>
            </a:r>
          </a:p>
          <a:p>
            <a:endParaRPr lang="en-US" dirty="0"/>
          </a:p>
          <a:p>
            <a:r>
              <a:rPr lang="en-US" dirty="0"/>
              <a:t>So what is this gamma? This gamma turns out to be the root the function M0(x^2/2) where M0 is defined by this expression. So it is </a:t>
            </a:r>
            <a:r>
              <a:rPr lang="en-US" dirty="0" err="1"/>
              <a:t>e^x</a:t>
            </a:r>
            <a:r>
              <a:rPr lang="en-US" dirty="0"/>
              <a:t> – sqrt(pi*x)*</a:t>
            </a:r>
            <a:r>
              <a:rPr lang="en-US" dirty="0" err="1"/>
              <a:t>erfi</a:t>
            </a:r>
            <a:r>
              <a:rPr lang="en-US" dirty="0"/>
              <a:t>(sqrt(x)) where </a:t>
            </a:r>
            <a:r>
              <a:rPr lang="en-US" dirty="0" err="1"/>
              <a:t>erfi</a:t>
            </a:r>
            <a:r>
              <a:rPr lang="en-US" dirty="0"/>
              <a:t> is the imaginary error function.</a:t>
            </a:r>
          </a:p>
          <a:p>
            <a:r>
              <a:rPr lang="en-US" dirty="0"/>
              <a:t>This seems like an extremely bizarre function and, in fact, the first time I saw this function, I was thinking I should probably write to Wolfram Alpha and tell them there was a bug in their software.</a:t>
            </a:r>
          </a:p>
          <a:p>
            <a:endParaRPr lang="en-US" dirty="0"/>
          </a:p>
          <a:p>
            <a:r>
              <a:rPr lang="en-US" dirty="0"/>
              <a:t>But actually this function turns out to be quite natural. It’s actually an example of a confluent hypergeometric function and when you start studying really fundamental properties of random walks and Brownian Motion, these functions come out as natural solutions to certain PDEs. For example, if you look at classical papers of Leo </a:t>
            </a:r>
            <a:r>
              <a:rPr lang="en-US" dirty="0" err="1"/>
              <a:t>Breiman</a:t>
            </a:r>
            <a:r>
              <a:rPr lang="en-US" dirty="0"/>
              <a:t>, Burgess Davis, or even Ed Perkins and Cindy Greenwood over in math and stats, you will see confluent hypergeometric functions come up. In fact, we do make of use of these results in proving the lower bound but I won’t be talking about that today.</a:t>
            </a:r>
          </a:p>
          <a:p>
            <a:endParaRPr lang="en-US" dirty="0"/>
          </a:p>
          <a:p>
            <a:r>
              <a:rPr lang="en-US" dirty="0"/>
              <a:t>One more thing: the function M0 will not make an appearance in the rest of my talk so you don’t have to worry about remembering it.</a:t>
            </a:r>
          </a:p>
          <a:p>
            <a:endParaRPr lang="en-US" dirty="0"/>
          </a:p>
          <a:p>
            <a:r>
              <a:rPr lang="en-US" dirty="0"/>
              <a:t>Good, so now I will tell you a little bit about how we design and analyze the algorithm. And I want to note that it’s a completely combinatorial and discrete problem.</a:t>
            </a:r>
          </a:p>
          <a:p>
            <a:r>
              <a:rPr lang="en-US" dirty="0"/>
              <a:t>On the other hand, we will make use of continuous-time stochastic calculus and PDEs to design the algorithm.</a:t>
            </a:r>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2328118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845173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my PhD, a primary focus for me has been problems which are motivated by machine learning. And I’ve looked at a number of such problems ranging from better understanding gradient descent or neural networks.</a:t>
            </a:r>
          </a:p>
          <a:p>
            <a:r>
              <a:rPr lang="en-US" dirty="0"/>
              <a:t>For today, I will tell you about two projects which I am particularly proud of.</a:t>
            </a:r>
          </a:p>
          <a:p>
            <a:endParaRPr lang="en-US" dirty="0"/>
          </a:p>
          <a:p>
            <a:r>
              <a:rPr lang="en-US" dirty="0"/>
              <a:t>In the first half of my talk, I will tell you about the problem of prediction with expert advice. In particular, I will tell you how we used tools from stochastic calculus and PDEs to design the optimal algorithm when there are two experts.</a:t>
            </a:r>
          </a:p>
          <a:p>
            <a:r>
              <a:rPr lang="en-US" dirty="0"/>
              <a:t>In the second half of my talk, I will talk to you about the problem of learning mixtures of Gaussians. Here I will tell you about a new framework for learning distributions and show how we can apply it to learn mixtures of Gaussian with as few data points as possible.</a:t>
            </a:r>
          </a:p>
          <a:p>
            <a:endParaRPr lang="en-US" dirty="0"/>
          </a:p>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2387616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3141614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22</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25</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26</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27</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Okay, let’s start with part 1. This is joint work with my advisor, Nick Harvey, as well as Ed Perkins, and Sikander Randhawa. The paper will also be presented at the FOCS conference later this year.</a:t>
            </a:r>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30</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wake up in the morning and what you want to predict is whether it will rain today.</a:t>
            </a:r>
          </a:p>
          <a:p>
            <a:r>
              <a:rPr lang="en-US" dirty="0"/>
              <a:t>So this is what you do. Imagine that you have kids at home and, in your eyes, these kids are experts. You’ll pick one of your kids, maybe randomly, and maybe some with higher probability than others.</a:t>
            </a:r>
          </a:p>
          <a:p>
            <a:r>
              <a:rPr lang="en-US" dirty="0"/>
              <a:t>You’ll ask your kid, is it going to rain today and the kid will say yes or no. Whatever he or she says, that’s also your guess for whether or not it will rain.</a:t>
            </a:r>
          </a:p>
          <a:p>
            <a:r>
              <a:rPr lang="en-US" dirty="0"/>
              <a:t>Then later in the day, nature will reveal to you whether or not it does rain.</a:t>
            </a:r>
          </a:p>
          <a:p>
            <a:endParaRPr lang="en-US" dirty="0"/>
          </a:p>
          <a:p>
            <a:r>
              <a:rPr lang="en-US" dirty="0"/>
              <a:t>Then the next day, you’ll repeat the process again.</a:t>
            </a:r>
          </a:p>
          <a:p>
            <a:endParaRPr lang="en-US" dirty="0"/>
          </a:p>
          <a:p>
            <a:r>
              <a:rPr lang="en-US" dirty="0"/>
              <a:t>What you’re trying to do is to pick your kids in such a way as to make as few mistakes as possible at least compared with the kid who is the most accurate in predicting the weather.</a:t>
            </a:r>
          </a:p>
          <a:p>
            <a:r>
              <a:rPr lang="en-US" dirty="0"/>
              <a:t>And you want to make your method even if nature is adversarial and even if your kids have a pact with each other or with nature to be as adversarial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307209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49</a:t>
            </a:fld>
            <a:endParaRPr lang="en-US"/>
          </a:p>
        </p:txBody>
      </p:sp>
    </p:spTree>
    <p:extLst>
      <p:ext uri="{BB962C8B-B14F-4D97-AF65-F5344CB8AC3E}">
        <p14:creationId xmlns:p14="http://schemas.microsoft.com/office/powerpoint/2010/main" val="429131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4074128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50</a:t>
            </a:fld>
            <a:endParaRPr lang="en-US"/>
          </a:p>
        </p:txBody>
      </p:sp>
    </p:spTree>
    <p:extLst>
      <p:ext uri="{BB962C8B-B14F-4D97-AF65-F5344CB8AC3E}">
        <p14:creationId xmlns:p14="http://schemas.microsoft.com/office/powerpoint/2010/main" val="2362532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51</a:t>
            </a:fld>
            <a:endParaRPr lang="en-US"/>
          </a:p>
        </p:txBody>
      </p:sp>
    </p:spTree>
    <p:extLst>
      <p:ext uri="{BB962C8B-B14F-4D97-AF65-F5344CB8AC3E}">
        <p14:creationId xmlns:p14="http://schemas.microsoft.com/office/powerpoint/2010/main" val="1339758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52</a:t>
            </a:fld>
            <a:endParaRPr lang="en-US"/>
          </a:p>
        </p:txBody>
      </p:sp>
    </p:spTree>
    <p:extLst>
      <p:ext uri="{BB962C8B-B14F-4D97-AF65-F5344CB8AC3E}">
        <p14:creationId xmlns:p14="http://schemas.microsoft.com/office/powerpoint/2010/main" val="2813037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53</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54</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64</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65</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66</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 of this with two experts. So initially, both experts have cost 0 and are equally good. So you should really place 50/50 since you have no data. So now suppose the top expert is wrong and incurs cost 1 and the bottom is right and incurs no cost. So you incur cost 0.5 and regret is 0.5.</a:t>
            </a:r>
          </a:p>
          <a:p>
            <a:r>
              <a:rPr lang="en-US" dirty="0"/>
              <a:t>Now a natural thing you might try is to always follow the best expert. So let’s do this. You know place all your trust on the bottom expert. But the adversary knows this and says that that expert is wrong. </a:t>
            </a:r>
          </a:p>
          <a:p>
            <a:r>
              <a:rPr lang="en-US" dirty="0"/>
              <a:t>Continue example….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73</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74</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75</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76</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want to start off by asserting that for two experts, the regret has a fairly simple expression.</a:t>
            </a:r>
          </a:p>
          <a:p>
            <a:r>
              <a:rPr lang="en-US" dirty="0"/>
              <a:t>First, let’s define the gap between the experts. This is the absolute difference between the number of mistakes made by expert 1 and the number of mistakes made by expert 2.</a:t>
            </a:r>
          </a:p>
          <a:p>
            <a:r>
              <a:rPr lang="en-US" dirty="0"/>
              <a:t>So if expert 1 has made 5 mistakes and expert 2 has made 10 then the gap is 5.</a:t>
            </a:r>
          </a:p>
          <a:p>
            <a:r>
              <a:rPr lang="en-US" dirty="0"/>
              <a:t>Finally, I will denote by p the algorithm’s weight up on the worst expert. The algorithm’s weight on the best expert will be 1-p_t.</a:t>
            </a:r>
          </a:p>
          <a:p>
            <a:r>
              <a:rPr lang="en-US" dirty="0"/>
              <a:t>Also, notice that between two time steps, the gap can change by -1, 0, or +1.</a:t>
            </a:r>
          </a:p>
          <a:p>
            <a:r>
              <a:rPr lang="en-US" dirty="0"/>
              <a:t>It changes by 0 if the costs are equal on both experts. In other words, both experts are correct or both experts are wrong.</a:t>
            </a:r>
          </a:p>
          <a:p>
            <a:r>
              <a:rPr lang="en-US" dirty="0"/>
              <a:t>It is equal to 1 if the worst expert is wrong, so the difference in the number of mistakes increases by 1.</a:t>
            </a:r>
          </a:p>
          <a:p>
            <a:r>
              <a:rPr lang="en-US" dirty="0"/>
              <a:t>Finally, it is -1 if the best expert is wrong so the difference in the number of mistakes decreases by 1.</a:t>
            </a:r>
          </a:p>
          <a:p>
            <a:endParaRPr lang="en-US" dirty="0"/>
          </a:p>
          <a:p>
            <a:r>
              <a:rPr lang="en-US" dirty="0"/>
              <a:t>So what this formula is saying is that the change in regret at time t can be described as follows.</a:t>
            </a:r>
          </a:p>
          <a:p>
            <a:r>
              <a:rPr lang="en-US" dirty="0"/>
              <a:t>We look at how much weight we place on the worst expert. If the gap goes up, we gain that much regret.</a:t>
            </a:r>
          </a:p>
          <a:p>
            <a:r>
              <a:rPr lang="en-US" dirty="0"/>
              <a:t>If the gap goes down, we lose that much regret.</a:t>
            </a:r>
          </a:p>
          <a:p>
            <a:r>
              <a:rPr lang="en-US" dirty="0"/>
              <a:t>For example, suppose we place weight 1 on the worst expert.</a:t>
            </a:r>
          </a:p>
          <a:p>
            <a:r>
              <a:rPr lang="en-US" dirty="0"/>
              <a:t>If the worst expert is wrong but the best expert is correct then we will have one full mistake more than the best expert so regret increases by 1.</a:t>
            </a:r>
          </a:p>
          <a:p>
            <a:r>
              <a:rPr lang="en-US" dirty="0"/>
              <a:t>On the other hand, if the best expert is wrong then we will not have made any additional mistakes but the best expert will have made one more.</a:t>
            </a:r>
          </a:p>
          <a:p>
            <a:r>
              <a:rPr lang="en-US" dirty="0"/>
              <a:t>So the regret decreases b 1.</a:t>
            </a:r>
          </a:p>
        </p:txBody>
      </p:sp>
      <p:sp>
        <p:nvSpPr>
          <p:cNvPr id="4" name="Slide Number Placeholder 3"/>
          <p:cNvSpPr>
            <a:spLocks noGrp="1"/>
          </p:cNvSpPr>
          <p:nvPr>
            <p:ph type="sldNum" sz="quarter" idx="5"/>
          </p:nvPr>
        </p:nvSpPr>
        <p:spPr/>
        <p:txBody>
          <a:bodyPr/>
          <a:lstStyle/>
          <a:p>
            <a:fld id="{0D17FF8A-4BEA-5B42-95C3-50885681DCB6}" type="slidenum">
              <a:rPr lang="en-US" smtClean="0"/>
              <a:t>77</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couple small observations. Intuitively, the adversary shouldn’t make the gap equal. It doesn’t affect the regret but time moves on. So in a sense, this is wasting the adversary’s time.</a:t>
            </a:r>
          </a:p>
        </p:txBody>
      </p:sp>
      <p:sp>
        <p:nvSpPr>
          <p:cNvPr id="4" name="Slide Number Placeholder 3"/>
          <p:cNvSpPr>
            <a:spLocks noGrp="1"/>
          </p:cNvSpPr>
          <p:nvPr>
            <p:ph type="sldNum" sz="quarter" idx="5"/>
          </p:nvPr>
        </p:nvSpPr>
        <p:spPr/>
        <p:txBody>
          <a:bodyPr/>
          <a:lstStyle/>
          <a:p>
            <a:fld id="{0D17FF8A-4BEA-5B42-95C3-50885681DCB6}" type="slidenum">
              <a:rPr lang="en-US" smtClean="0"/>
              <a:t>78</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observation is that the algorithm should be Markovian, in the sense that it should only depend on the current time and the current gap.</a:t>
            </a:r>
          </a:p>
          <a:p>
            <a:r>
              <a:rPr lang="en-US" dirty="0"/>
              <a:t>The reason for this is, provided that the current gap is g, what the adversary will do to maximize regret from that point is completely independent of what it has done in the past.</a:t>
            </a:r>
          </a:p>
          <a:p>
            <a:r>
              <a:rPr lang="en-US" dirty="0"/>
              <a:t>Or put another way, the adversary’s path leading to a certain state, reveals nothing about the adversary whatsoever.</a:t>
            </a:r>
          </a:p>
        </p:txBody>
      </p:sp>
      <p:sp>
        <p:nvSpPr>
          <p:cNvPr id="4" name="Slide Number Placeholder 3"/>
          <p:cNvSpPr>
            <a:spLocks noGrp="1"/>
          </p:cNvSpPr>
          <p:nvPr>
            <p:ph type="sldNum" sz="quarter" idx="5"/>
          </p:nvPr>
        </p:nvSpPr>
        <p:spPr/>
        <p:txBody>
          <a:bodyPr/>
          <a:lstStyle/>
          <a:p>
            <a:fld id="{0D17FF8A-4BEA-5B42-95C3-50885681DCB6}" type="slidenum">
              <a:rPr lang="en-US" smtClean="0"/>
              <a:t>79</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observe is that, with this adversary, every time the two experts are the same, the regret increases by ½ and so the regret is linear in the number of time steps.</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 me do an example and at the same time I want to illustrate a point.</a:t>
            </a:r>
          </a:p>
        </p:txBody>
      </p:sp>
      <p:sp>
        <p:nvSpPr>
          <p:cNvPr id="4" name="Slide Number Placeholder 3"/>
          <p:cNvSpPr>
            <a:spLocks noGrp="1"/>
          </p:cNvSpPr>
          <p:nvPr>
            <p:ph type="sldNum" sz="quarter" idx="5"/>
          </p:nvPr>
        </p:nvSpPr>
        <p:spPr/>
        <p:txBody>
          <a:bodyPr/>
          <a:lstStyle/>
          <a:p>
            <a:fld id="{0D17FF8A-4BEA-5B42-95C3-50885681DCB6}" type="slidenum">
              <a:rPr lang="en-US" smtClean="0"/>
              <a:t>80</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took two different paths and that we got different values for the regret despite that the final gap is the same.</a:t>
            </a:r>
          </a:p>
          <a:p>
            <a:r>
              <a:rPr lang="en-US" dirty="0"/>
              <a:t>Intuitively, this is a bit strange. The algorithm knows that the adversary will try to force as large regret as possible. So shouldn’t it try to be as balanced as possible? Shouldn’t it try to shift some weight away from this top path and make it seem more appealing for the algorithm but making the bottom path slightly less appealing?</a:t>
            </a:r>
          </a:p>
        </p:txBody>
      </p:sp>
      <p:sp>
        <p:nvSpPr>
          <p:cNvPr id="4" name="Slide Number Placeholder 3"/>
          <p:cNvSpPr>
            <a:spLocks noGrp="1"/>
          </p:cNvSpPr>
          <p:nvPr>
            <p:ph type="sldNum" sz="quarter" idx="5"/>
          </p:nvPr>
        </p:nvSpPr>
        <p:spPr/>
        <p:txBody>
          <a:bodyPr/>
          <a:lstStyle/>
          <a:p>
            <a:fld id="{0D17FF8A-4BEA-5B42-95C3-50885681DCB6}" type="slidenum">
              <a:rPr lang="en-US" smtClean="0"/>
              <a:t>81</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82</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83</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84</a:t>
            </a:fld>
            <a:endParaRPr lang="en-US"/>
          </a:p>
        </p:txBody>
      </p:sp>
    </p:spTree>
    <p:extLst>
      <p:ext uri="{BB962C8B-B14F-4D97-AF65-F5344CB8AC3E}">
        <p14:creationId xmlns:p14="http://schemas.microsoft.com/office/powerpoint/2010/main" val="3416611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85</a:t>
            </a:fld>
            <a:endParaRPr lang="en-US"/>
          </a:p>
        </p:txBody>
      </p:sp>
    </p:spTree>
    <p:extLst>
      <p:ext uri="{BB962C8B-B14F-4D97-AF65-F5344CB8AC3E}">
        <p14:creationId xmlns:p14="http://schemas.microsoft.com/office/powerpoint/2010/main" val="1565573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86</a:t>
            </a:fld>
            <a:endParaRPr lang="en-US"/>
          </a:p>
        </p:txBody>
      </p:sp>
    </p:spTree>
    <p:extLst>
      <p:ext uri="{BB962C8B-B14F-4D97-AF65-F5344CB8AC3E}">
        <p14:creationId xmlns:p14="http://schemas.microsoft.com/office/powerpoint/2010/main" val="27068990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87</a:t>
            </a:fld>
            <a:endParaRPr lang="en-US"/>
          </a:p>
        </p:txBody>
      </p:sp>
    </p:spTree>
    <p:extLst>
      <p:ext uri="{BB962C8B-B14F-4D97-AF65-F5344CB8AC3E}">
        <p14:creationId xmlns:p14="http://schemas.microsoft.com/office/powerpoint/2010/main" val="41047277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88</a:t>
            </a:fld>
            <a:endParaRPr lang="en-US"/>
          </a:p>
        </p:txBody>
      </p:sp>
    </p:spTree>
    <p:extLst>
      <p:ext uri="{BB962C8B-B14F-4D97-AF65-F5344CB8AC3E}">
        <p14:creationId xmlns:p14="http://schemas.microsoft.com/office/powerpoint/2010/main" val="937987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89</a:t>
            </a:fld>
            <a:endParaRPr lang="en-US"/>
          </a:p>
        </p:txBody>
      </p:sp>
    </p:spTree>
    <p:extLst>
      <p:ext uri="{BB962C8B-B14F-4D97-AF65-F5344CB8AC3E}">
        <p14:creationId xmlns:p14="http://schemas.microsoft.com/office/powerpoint/2010/main" val="110201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you can do better if you decide to hedge a little bit.</a:t>
            </a:r>
          </a:p>
          <a:p>
            <a:endParaRPr lang="en-US" dirty="0"/>
          </a:p>
          <a:p>
            <a:r>
              <a:rPr lang="en-US" dirty="0"/>
              <a:t>In fact, you can obtain regret that scales as the square root of time and not linearly in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90</a:t>
            </a:fld>
            <a:endParaRPr lang="en-US"/>
          </a:p>
        </p:txBody>
      </p:sp>
    </p:spTree>
    <p:extLst>
      <p:ext uri="{BB962C8B-B14F-4D97-AF65-F5344CB8AC3E}">
        <p14:creationId xmlns:p14="http://schemas.microsoft.com/office/powerpoint/2010/main" val="774086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91</a:t>
            </a:fld>
            <a:endParaRPr lang="en-US"/>
          </a:p>
        </p:txBody>
      </p:sp>
    </p:spTree>
    <p:extLst>
      <p:ext uri="{BB962C8B-B14F-4D97-AF65-F5344CB8AC3E}">
        <p14:creationId xmlns:p14="http://schemas.microsoft.com/office/powerpoint/2010/main" val="24815080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93</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94</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95</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96</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97</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98</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99</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100</a:t>
            </a:fld>
            <a:endParaRPr lang="en-US"/>
          </a:p>
        </p:txBody>
      </p:sp>
    </p:spTree>
    <p:extLst>
      <p:ext uri="{BB962C8B-B14F-4D97-AF65-F5344CB8AC3E}">
        <p14:creationId xmlns:p14="http://schemas.microsoft.com/office/powerpoint/2010/main" val="38859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7/31/20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7/31/20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notesSlide" Target="../notesSlides/notesSlide10.xml"/><Relationship Id="rId21" Type="http://schemas.openxmlformats.org/officeDocument/2006/relationships/image" Target="../media/image6.tiff"/><Relationship Id="rId7" Type="http://schemas.openxmlformats.org/officeDocument/2006/relationships/image" Target="../media/image8.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39.png"/><Relationship Id="rId20" Type="http://schemas.openxmlformats.org/officeDocument/2006/relationships/image" Target="../media/image5.tiff"/><Relationship Id="rId1" Type="http://schemas.openxmlformats.org/officeDocument/2006/relationships/tags" Target="../tags/tag6.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7.tiff"/></Relationships>
</file>

<file path=ppt/slides/_rels/slide10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7.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3.tiff"/><Relationship Id="rId5" Type="http://schemas.openxmlformats.org/officeDocument/2006/relationships/image" Target="../media/image74.png"/><Relationship Id="rId4" Type="http://schemas.openxmlformats.org/officeDocument/2006/relationships/image" Target="../media/image52.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3.tiff"/><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21.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3" Type="http://schemas.openxmlformats.org/officeDocument/2006/relationships/image" Target="../media/image61.tiff"/><Relationship Id="rId7" Type="http://schemas.openxmlformats.org/officeDocument/2006/relationships/image" Target="../media/image67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691.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4.tiff"/><Relationship Id="rId9" Type="http://schemas.openxmlformats.org/officeDocument/2006/relationships/image" Target="../media/image2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4.tiff"/><Relationship Id="rId9" Type="http://schemas.openxmlformats.org/officeDocument/2006/relationships/image" Target="../media/image230.png"/></Relationships>
</file>

<file path=ppt/slides/_rels/slide32.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2.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64.tiff"/><Relationship Id="rId9" Type="http://schemas.openxmlformats.org/officeDocument/2006/relationships/image" Target="../media/image77.png"/><Relationship Id="rId1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3.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66.tiff"/><Relationship Id="rId11" Type="http://schemas.openxmlformats.org/officeDocument/2006/relationships/image" Target="../media/image490.png"/><Relationship Id="rId5" Type="http://schemas.openxmlformats.org/officeDocument/2006/relationships/image" Target="../media/image65.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34.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68.tiff"/><Relationship Id="rId3" Type="http://schemas.openxmlformats.org/officeDocument/2006/relationships/notesSlide" Target="../notesSlides/notesSlide34.xml"/><Relationship Id="rId7" Type="http://schemas.openxmlformats.org/officeDocument/2006/relationships/image" Target="../media/image520.png"/><Relationship Id="rId12" Type="http://schemas.openxmlformats.org/officeDocument/2006/relationships/image" Target="../media/image67.tiff"/><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66.tiff"/><Relationship Id="rId9" Type="http://schemas.openxmlformats.org/officeDocument/2006/relationships/image" Target="../media/image480.png"/></Relationships>
</file>

<file path=ppt/slides/_rels/slide3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9.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9.tiff"/></Relationships>
</file>

<file path=ppt/slides/_rels/slide3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8.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22.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69.tiff"/><Relationship Id="rId9" Type="http://schemas.openxmlformats.org/officeDocument/2006/relationships/image" Target="../media/image420.png"/><Relationship Id="rId14" Type="http://schemas.openxmlformats.org/officeDocument/2006/relationships/image" Target="../media/image450.png"/></Relationships>
</file>

<file path=ppt/slides/_rels/slide39.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9.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69.tiff"/><Relationship Id="rId9" Type="http://schemas.openxmlformats.org/officeDocument/2006/relationships/image" Target="../media/image4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1.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1.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31.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8" Type="http://schemas.openxmlformats.org/officeDocument/2006/relationships/image" Target="../media/image76.tiff"/><Relationship Id="rId13" Type="http://schemas.openxmlformats.org/officeDocument/2006/relationships/image" Target="../media/image81.jpeg"/><Relationship Id="rId3" Type="http://schemas.openxmlformats.org/officeDocument/2006/relationships/image" Target="../media/image72.tiff"/><Relationship Id="rId7" Type="http://schemas.openxmlformats.org/officeDocument/2006/relationships/image" Target="../media/image67.tiff"/><Relationship Id="rId12" Type="http://schemas.openxmlformats.org/officeDocument/2006/relationships/image" Target="../media/image80.jpeg"/><Relationship Id="rId2" Type="http://schemas.openxmlformats.org/officeDocument/2006/relationships/notesSlide" Target="../notesSlides/notesSlide46.xml"/><Relationship Id="rId16" Type="http://schemas.openxmlformats.org/officeDocument/2006/relationships/image" Target="../media/image84.tiff"/><Relationship Id="rId1" Type="http://schemas.openxmlformats.org/officeDocument/2006/relationships/slideLayout" Target="../slideLayouts/slideLayout2.xml"/><Relationship Id="rId6" Type="http://schemas.openxmlformats.org/officeDocument/2006/relationships/image" Target="../media/image75.tiff"/><Relationship Id="rId11" Type="http://schemas.openxmlformats.org/officeDocument/2006/relationships/image" Target="../media/image79.jpeg"/><Relationship Id="rId5" Type="http://schemas.openxmlformats.org/officeDocument/2006/relationships/image" Target="../media/image74.tiff"/><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image" Target="../media/image73.tiff"/><Relationship Id="rId9" Type="http://schemas.openxmlformats.org/officeDocument/2006/relationships/image" Target="../media/image77.tiff"/><Relationship Id="rId14" Type="http://schemas.openxmlformats.org/officeDocument/2006/relationships/image" Target="../media/image82.jpeg"/></Relationships>
</file>

<file path=ppt/slides/_rels/slide4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49.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7.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56.pn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tif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6.png"/><Relationship Id="rId12"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53.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4.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5.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6.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91.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57.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61.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6.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92.tiff"/><Relationship Id="rId9" Type="http://schemas.openxmlformats.org/officeDocument/2006/relationships/image" Target="../media/image431.png"/></Relationships>
</file>

<file path=ppt/slides/_rels/slide67.xml.rels><?xml version="1.0" encoding="UTF-8" standalone="yes"?>
<Relationships xmlns="http://schemas.openxmlformats.org/package/2006/relationships"><Relationship Id="rId3" Type="http://schemas.openxmlformats.org/officeDocument/2006/relationships/image" Target="../media/image92.tiff"/><Relationship Id="rId7" Type="http://schemas.openxmlformats.org/officeDocument/2006/relationships/image" Target="../media/image43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68.xml.rels><?xml version="1.0" encoding="UTF-8" standalone="yes"?>
<Relationships xmlns="http://schemas.openxmlformats.org/package/2006/relationships"><Relationship Id="rId3" Type="http://schemas.openxmlformats.org/officeDocument/2006/relationships/image" Target="../media/image92.tiff"/><Relationship Id="rId7" Type="http://schemas.openxmlformats.org/officeDocument/2006/relationships/image" Target="../media/image43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69.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92.tiff"/><Relationship Id="rId7" Type="http://schemas.openxmlformats.org/officeDocument/2006/relationships/image" Target="../media/image55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7.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6.tiff"/></Relationships>
</file>

<file path=ppt/slides/_rels/slide70.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92.tiff"/><Relationship Id="rId7" Type="http://schemas.openxmlformats.org/officeDocument/2006/relationships/image" Target="../media/image55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41.png"/><Relationship Id="rId4" Type="http://schemas.openxmlformats.org/officeDocument/2006/relationships/image" Target="../media/image53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81.png"/><Relationship Id="rId4" Type="http://schemas.openxmlformats.org/officeDocument/2006/relationships/image" Target="../media/image31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notesSlide" Target="../notesSlides/notesSlide77.xml"/><Relationship Id="rId7" Type="http://schemas.openxmlformats.org/officeDocument/2006/relationships/image" Target="../media/image464.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51.png"/><Relationship Id="rId4" Type="http://schemas.openxmlformats.org/officeDocument/2006/relationships/image" Target="../media/image421.png"/></Relationships>
</file>

<file path=ppt/slides/_rels/slide78.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502.png"/><Relationship Id="rId4" Type="http://schemas.openxmlformats.org/officeDocument/2006/relationships/image" Target="../media/image492.png"/></Relationships>
</file>

<file path=ppt/slides/_rels/slide79.xml.rels><?xml version="1.0" encoding="UTF-8" standalone="yes"?>
<Relationships xmlns="http://schemas.openxmlformats.org/package/2006/relationships"><Relationship Id="rId3" Type="http://schemas.openxmlformats.org/officeDocument/2006/relationships/image" Target="../media/image522.png"/><Relationship Id="rId7"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473.png"/><Relationship Id="rId4" Type="http://schemas.openxmlformats.org/officeDocument/2006/relationships/image" Target="../media/image46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6.tiff"/></Relationships>
</file>

<file path=ppt/slides/_rels/slide80.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94.png"/><Relationship Id="rId7" Type="http://schemas.openxmlformats.org/officeDocument/2006/relationships/image" Target="../media/image59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63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2.png"/><Relationship Id="rId9" Type="http://schemas.openxmlformats.org/officeDocument/2006/relationships/image" Target="../media/image61.png"/></Relationships>
</file>

<file path=ppt/slides/_rels/slide8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image" Target="../media/image94.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82.png"/><Relationship Id="rId10" Type="http://schemas.openxmlformats.org/officeDocument/2006/relationships/image" Target="../media/image601.png"/><Relationship Id="rId4" Type="http://schemas.openxmlformats.org/officeDocument/2006/relationships/image" Target="../media/image57.png"/><Relationship Id="rId9" Type="http://schemas.openxmlformats.org/officeDocument/2006/relationships/image" Target="../media/image591.png"/><Relationship Id="rId14" Type="http://schemas.openxmlformats.org/officeDocument/2006/relationships/image" Target="../media/image562.png"/></Relationships>
</file>

<file path=ppt/slides/_rels/slide82.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8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84.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7.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56.png"/><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40.png"/><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57.tiff"/><Relationship Id="rId4" Type="http://schemas.openxmlformats.org/officeDocument/2006/relationships/image" Target="../media/image540.png"/></Relationships>
</file>

<file path=ppt/slides/_rels/slide8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6.png"/><Relationship Id="rId7"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57.tiff"/><Relationship Id="rId4" Type="http://schemas.openxmlformats.org/officeDocument/2006/relationships/image" Target="../media/image540.png"/></Relationships>
</file>

<file path=ppt/slides/_rels/slide89.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56.png"/><Relationship Id="rId12"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57.tiff"/><Relationship Id="rId9" Type="http://schemas.openxmlformats.org/officeDocument/2006/relationships/image" Target="../media/image86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9.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5.tiff"/><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6.tiff"/></Relationships>
</file>

<file path=ppt/slides/_rels/slide90.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image" Target="../media/image96.tiff"/><Relationship Id="rId1" Type="http://schemas.openxmlformats.org/officeDocument/2006/relationships/slideLayout" Target="../slideLayouts/slideLayout2.xml"/><Relationship Id="rId5" Type="http://schemas.openxmlformats.org/officeDocument/2006/relationships/image" Target="../media/image99.tiff"/><Relationship Id="rId4" Type="http://schemas.openxmlformats.org/officeDocument/2006/relationships/image" Target="../media/image98.tiff"/></Relationships>
</file>

<file path=ppt/slides/_rels/slide93.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531.png"/></Relationships>
</file>

<file path=ppt/slides/_rels/slide9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1.png"/><Relationship Id="rId4" Type="http://schemas.openxmlformats.org/officeDocument/2006/relationships/image" Target="../media/image57.tiff"/></Relationships>
</file>

<file path=ppt/slides/_rels/slide95.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57.tiff"/></Relationships>
</file>

<file path=ppt/slides/_rels/slide96.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7.tiff"/></Relationships>
</file>

<file path=ppt/slides/_rels/slide97.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3.png"/><Relationship Id="rId2" Type="http://schemas.openxmlformats.org/officeDocument/2006/relationships/notesSlide" Target="../notesSlides/notesSlide96.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473.png"/><Relationship Id="rId9" Type="http://schemas.openxmlformats.org/officeDocument/2006/relationships/image" Target="../media/image531.png"/></Relationships>
</file>

<file path=ppt/slides/_rels/slide98.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61.png"/><Relationship Id="rId4" Type="http://schemas.openxmlformats.org/officeDocument/2006/relationships/image" Target="../media/image57.tiff"/></Relationships>
</file>

<file path=ppt/slides/_rels/slide9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5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August 6,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mc:Choice xmlns:p14="http://schemas.microsoft.com/office/powerpoint/2010/main" Requires="p14">
      <p:transition spd="slow" p14:dur="2000" advTm="6146"/>
    </mc:Choice>
    <mc:Fallback>
      <p:transition spd="slow" advTm="6146"/>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custDataLst>
      <p:tags r:id="rId1"/>
    </p:custDataLst>
    <p:extLst>
      <p:ext uri="{BB962C8B-B14F-4D97-AF65-F5344CB8AC3E}">
        <p14:creationId xmlns:p14="http://schemas.microsoft.com/office/powerpoint/2010/main" val="1478467805"/>
      </p:ext>
    </p:extLst>
  </p:cSld>
  <p:clrMapOvr>
    <a:masterClrMapping/>
  </p:clrMapOvr>
  <mc:AlternateContent xmlns:mc="http://schemas.openxmlformats.org/markup-compatibility/2006">
    <mc:Choice xmlns:p14="http://schemas.microsoft.com/office/powerpoint/2010/main" Requires="p14">
      <p:transition spd="slow" p14:dur="2000" advTm="1269"/>
    </mc:Choice>
    <mc:Fallback>
      <p:transition spd="slow" advTm="1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custDataLst>
      <p:tags r:id="rId1"/>
    </p:custDataLst>
    <p:extLst>
      <p:ext uri="{BB962C8B-B14F-4D97-AF65-F5344CB8AC3E}">
        <p14:creationId xmlns:p14="http://schemas.microsoft.com/office/powerpoint/2010/main" val="2831640698"/>
      </p:ext>
    </p:extLst>
  </p:cSld>
  <p:clrMapOvr>
    <a:masterClrMapping/>
  </p:clrMapOvr>
  <mc:AlternateContent xmlns:mc="http://schemas.openxmlformats.org/markup-compatibility/2006">
    <mc:Choice xmlns:p14="http://schemas.microsoft.com/office/powerpoint/2010/main" Requires="p14">
      <p:transition spd="slow" p14:dur="2000" advTm="76378"/>
    </mc:Choice>
    <mc:Fallback>
      <p:transition spd="slow" advTm="763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mc:AlternateContent xmlns:mc="http://schemas.openxmlformats.org/markup-compatibility/2006">
    <mc:Choice xmlns:p14="http://schemas.microsoft.com/office/powerpoint/2010/main" Requires="p14">
      <p:transition spd="slow" p14:dur="2000" advTm="10950"/>
    </mc:Choice>
    <mc:Fallback>
      <p:transition spd="slow" advTm="1095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mc:AlternateContent xmlns:mc="http://schemas.openxmlformats.org/markup-compatibility/2006">
    <mc:Choice xmlns:p14="http://schemas.microsoft.com/office/powerpoint/2010/main" Requires="p14">
      <p:transition spd="slow" p14:dur="2000" advTm="112327"/>
    </mc:Choice>
    <mc:Fallback>
      <p:transition spd="slow" advTm="1123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mc:AlternateContent xmlns:mc="http://schemas.openxmlformats.org/markup-compatibility/2006">
    <mc:Choice xmlns:p14="http://schemas.microsoft.com/office/powerpoint/2010/main" Requires="p14">
      <p:transition spd="slow" p14:dur="2000" advTm="49710"/>
    </mc:Choice>
    <mc:Fallback>
      <p:transition spd="slow" advTm="497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mc:AlternateContent xmlns:mc="http://schemas.openxmlformats.org/markup-compatibility/2006">
    <mc:Choice xmlns:p14="http://schemas.microsoft.com/office/powerpoint/2010/main" Requires="p14">
      <p:transition spd="slow" p14:dur="2000" advTm="49763"/>
    </mc:Choice>
    <mc:Fallback>
      <p:transition spd="slow" advTm="4976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4"/>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5"/>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6"/>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example of a “confluent hypergeometric function”; these appear in studying fundamental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7"/>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8"/>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9"/>
                <a:stretch>
                  <a:fillRect l="-1120" t="-96226" r="-160" b="-14717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97282863"/>
      </p:ext>
    </p:extLst>
  </p:cSld>
  <p:clrMapOvr>
    <a:masterClrMapping/>
  </p:clrMapOvr>
  <mc:AlternateContent xmlns:mc="http://schemas.openxmlformats.org/markup-compatibility/2006">
    <mc:Choice xmlns:p14="http://schemas.microsoft.com/office/powerpoint/2010/main" Requires="p14">
      <p:transition spd="slow" p14:dur="2000" advTm="96142"/>
    </mc:Choice>
    <mc:Fallback>
      <p:transition spd="slow" advTm="961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5"/>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6"/>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7"/>
                <a:stretch>
                  <a:fillRect l="-3158" r="-7368" b="-370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027FE6E9-9DC0-F14E-9C72-574A0F1627BD}"/>
                  </a:ext>
                </a:extLst>
              </p:cNvPr>
              <p:cNvSpPr txBox="1">
                <a:spLocks/>
              </p:cNvSpPr>
              <p:nvPr/>
            </p:nvSpPr>
            <p:spPr>
              <a:xfrm>
                <a:off x="479724" y="3296843"/>
                <a:ext cx="6929744" cy="1284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If worst expert is wrong, </a:t>
                </a:r>
                <a14:m>
                  <m:oMath xmlns:m="http://schemas.openxmlformats.org/officeDocument/2006/math">
                    <m:r>
                      <m:rPr>
                        <m:sty m:val="p"/>
                      </m:rPr>
                      <a:rPr lang="en-US" sz="2400" b="0" i="0" smtClean="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𝒑</m:t>
                        </m:r>
                      </m:e>
                      <m:sub>
                        <m:r>
                          <a:rPr lang="en-US" sz="2400" b="1" i="1" smtClean="0">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If best expert is wrong, </a:t>
                </a:r>
                <a14:m>
                  <m:oMath xmlns:m="http://schemas.openxmlformats.org/officeDocument/2006/math">
                    <m:r>
                      <m:rPr>
                        <m:sty m:val="p"/>
                      </m:rPr>
                      <a:rPr lang="en-US" sz="240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b="1" i="1">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p:txBody>
          </p:sp>
        </mc:Choice>
        <mc:Fallback>
          <p:sp>
            <p:nvSpPr>
              <p:cNvPr id="13" name="Content Placeholder 2">
                <a:extLst>
                  <a:ext uri="{FF2B5EF4-FFF2-40B4-BE49-F238E27FC236}">
                    <a16:creationId xmlns:a16="http://schemas.microsoft.com/office/drawing/2014/main" id="{027FE6E9-9DC0-F14E-9C72-574A0F1627BD}"/>
                  </a:ext>
                </a:extLst>
              </p:cNvPr>
              <p:cNvSpPr txBox="1">
                <a:spLocks noRot="1" noChangeAspect="1" noMove="1" noResize="1" noEditPoints="1" noAdjustHandles="1" noChangeArrowheads="1" noChangeShapeType="1" noTextEdit="1"/>
              </p:cNvSpPr>
              <p:nvPr/>
            </p:nvSpPr>
            <p:spPr>
              <a:xfrm>
                <a:off x="479724" y="3296843"/>
                <a:ext cx="6929744" cy="1284584"/>
              </a:xfrm>
              <a:prstGeom prst="rect">
                <a:avLst/>
              </a:prstGeom>
              <a:blipFill>
                <a:blip r:embed="rId8"/>
                <a:stretch>
                  <a:fillRect l="-1099" t="-588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36114380"/>
      </p:ext>
    </p:extLst>
  </p:cSld>
  <p:clrMapOvr>
    <a:masterClrMapping/>
  </p:clrMapOvr>
  <mc:AlternateContent xmlns:mc="http://schemas.openxmlformats.org/markup-compatibility/2006">
    <mc:Choice xmlns:p14="http://schemas.microsoft.com/office/powerpoint/2010/main" Requires="p14">
      <p:transition spd="slow" p14:dur="2000" advTm="146714"/>
    </mc:Choice>
    <mc:Fallback>
      <p:transition spd="slow" advTm="14671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4"/>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5"/>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6"/>
          <a:stretch>
            <a:fillRect/>
          </a:stretch>
        </p:blipFill>
        <p:spPr>
          <a:xfrm>
            <a:off x="479724" y="3720487"/>
            <a:ext cx="5364485" cy="1883144"/>
          </a:xfrm>
          <a:prstGeom prst="rect">
            <a:avLst/>
          </a:prstGeom>
        </p:spPr>
      </p:pic>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9"/>
                <a:stretch>
                  <a:fillRect l="-3158" r="-7368" b="-3703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84226482"/>
      </p:ext>
    </p:extLst>
  </p:cSld>
  <p:clrMapOvr>
    <a:masterClrMapping/>
  </p:clrMapOvr>
  <mc:AlternateContent xmlns:mc="http://schemas.openxmlformats.org/markup-compatibility/2006">
    <mc:Choice xmlns:p14="http://schemas.microsoft.com/office/powerpoint/2010/main" Requires="p14">
      <p:transition spd="slow" p14:dur="2000" advTm="146714"/>
    </mc:Choice>
    <mc:Fallback>
      <p:transition spd="slow" advTm="1467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3"/>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custDataLst>
      <p:tags r:id="rId1"/>
    </p:custDataLst>
    <p:extLst>
      <p:ext uri="{BB962C8B-B14F-4D97-AF65-F5344CB8AC3E}">
        <p14:creationId xmlns:p14="http://schemas.microsoft.com/office/powerpoint/2010/main" val="1280112124"/>
      </p:ext>
    </p:extLst>
  </p:cSld>
  <p:clrMapOvr>
    <a:masterClrMapping/>
  </p:clrMapOvr>
  <mc:AlternateContent xmlns:mc="http://schemas.openxmlformats.org/markup-compatibility/2006">
    <mc:Choice xmlns:p14="http://schemas.microsoft.com/office/powerpoint/2010/main" Requires="p14">
      <p:transition spd="slow" p14:dur="2000" advTm="57047"/>
    </mc:Choice>
    <mc:Fallback>
      <p:transition spd="slow" advTm="57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492443"/>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have </a:t>
                </a:r>
                <a:r>
                  <a:rPr lang="en-US" sz="2600" b="1" dirty="0"/>
                  <a:t>equal</a:t>
                </a:r>
                <a:r>
                  <a:rPr lang="en-US" sz="2600" dirty="0"/>
                  <a:t> regret.</a:t>
                </a:r>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492443"/>
              </a:xfrm>
              <a:prstGeom prst="rect">
                <a:avLst/>
              </a:prstGeom>
              <a:blipFill>
                <a:blip r:embed="rId9"/>
                <a:stretch>
                  <a:fillRect l="-937" t="-10000" b="-275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72551129"/>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1231106"/>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have </a:t>
                </a:r>
                <a:r>
                  <a:rPr lang="en-US" sz="2600" b="1" dirty="0"/>
                  <a:t>equal</a:t>
                </a:r>
                <a:r>
                  <a:rPr lang="en-US" sz="2600" dirty="0"/>
                  <a:t> regret.</a:t>
                </a:r>
              </a:p>
              <a:p>
                <a:pPr marL="457200" indent="-457200">
                  <a:buFont typeface="Arial" panose="020B0604020202020204" pitchFamily="34" charset="0"/>
                  <a:buChar char="•"/>
                </a:pPr>
                <a:r>
                  <a:rPr lang="en-US" sz="2400" dirty="0"/>
                  <a:t>Using </a:t>
                </a:r>
                <a:r>
                  <a:rPr lang="en-US" sz="2400" dirty="0" err="1"/>
                  <a:t>stoch</a:t>
                </a:r>
                <a:r>
                  <a:rPr lang="en-US" sz="2400" dirty="0"/>
                  <a:t>. calc. (</a:t>
                </a:r>
                <a:r>
                  <a:rPr lang="en-US" sz="2400" dirty="0" err="1"/>
                  <a:t>It</a:t>
                </a:r>
                <a:r>
                  <a:rPr lang="en-US" sz="2400" dirty="0" err="1">
                    <a:latin typeface="Calibri" panose="020F0502020204030204" pitchFamily="34" charset="0"/>
                    <a:cs typeface="Calibri" panose="020F0502020204030204" pitchFamily="34" charset="0"/>
                  </a:rPr>
                  <a:t>ô’s</a:t>
                </a:r>
                <a:r>
                  <a:rPr lang="en-US" sz="2400" dirty="0">
                    <a:latin typeface="Calibri" panose="020F0502020204030204" pitchFamily="34" charset="0"/>
                    <a:cs typeface="Calibri" panose="020F0502020204030204" pitchFamily="34" charset="0"/>
                  </a:rPr>
                  <a:t> formula), means </a:t>
                </a:r>
                <a14:m>
                  <m:oMath xmlns:m="http://schemas.openxmlformats.org/officeDocument/2006/math">
                    <m:r>
                      <a:rPr lang="en-US" sz="2400" b="1" i="1" dirty="0" smtClean="0">
                        <a:solidFill>
                          <a:schemeClr val="accent1"/>
                        </a:solidFill>
                        <a:latin typeface="Cambria Math" panose="02040503050406030204" pitchFamily="18" charset="0"/>
                        <a:cs typeface="Calibri" panose="020F0502020204030204" pitchFamily="34" charset="0"/>
                      </a:rPr>
                      <m:t>𝒑</m:t>
                    </m:r>
                  </m:oMath>
                </a14:m>
                <a:r>
                  <a:rPr lang="en-US" sz="2400" dirty="0">
                    <a:latin typeface="Calibri" panose="020F0502020204030204" pitchFamily="34" charset="0"/>
                    <a:cs typeface="Calibri" panose="020F0502020204030204" pitchFamily="34" charset="0"/>
                  </a:rPr>
                  <a:t> must satisfy backwards heat equation.</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BHE can be solved to obtain optimal algorithm.</a:t>
                </a:r>
                <a:endParaRPr lang="en-US" sz="2400" dirty="0"/>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1231106"/>
              </a:xfrm>
              <a:prstGeom prst="rect">
                <a:avLst/>
              </a:prstGeom>
              <a:blipFill>
                <a:blip r:embed="rId8"/>
                <a:stretch>
                  <a:fillRect l="-937" t="-4082" b="-918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FC62EBC-1C73-5549-8E6B-E417A092F8D6}"/>
              </a:ext>
            </a:extLst>
          </p:cNvPr>
          <p:cNvSpPr txBox="1"/>
          <p:nvPr/>
        </p:nvSpPr>
        <p:spPr>
          <a:xfrm>
            <a:off x="838200" y="3153178"/>
            <a:ext cx="10833849" cy="492443"/>
          </a:xfrm>
          <a:prstGeom prst="rect">
            <a:avLst/>
          </a:prstGeom>
          <a:noFill/>
        </p:spPr>
        <p:txBody>
          <a:bodyPr wrap="square" rtlCol="0">
            <a:spAutoFit/>
          </a:bodyPr>
          <a:lstStyle/>
          <a:p>
            <a:r>
              <a:rPr lang="en-US" sz="2600" b="1" dirty="0"/>
              <a:t>Miracle.</a:t>
            </a:r>
            <a:r>
              <a:rPr lang="en-US" sz="2600" dirty="0"/>
              <a:t> Arguments can be discretized with no loss.</a:t>
            </a:r>
          </a:p>
        </p:txBody>
      </p:sp>
    </p:spTree>
    <p:custDataLst>
      <p:tags r:id="rId1"/>
    </p:custDataLst>
    <p:extLst>
      <p:ext uri="{BB962C8B-B14F-4D97-AF65-F5344CB8AC3E}">
        <p14:creationId xmlns:p14="http://schemas.microsoft.com/office/powerpoint/2010/main" val="3238450393"/>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mc:Choice xmlns:p14="http://schemas.microsoft.com/office/powerpoint/2010/main" Requires="p14">
      <p:transition spd="slow" p14:dur="2000" advTm="14672"/>
    </mc:Choice>
    <mc:Fallback>
      <p:transition spd="slow" advTm="1467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9F62D1C-396D-5949-895C-D4F8FB087F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extLst>
      <p:ext uri="{BB962C8B-B14F-4D97-AF65-F5344CB8AC3E}">
        <p14:creationId xmlns:p14="http://schemas.microsoft.com/office/powerpoint/2010/main" val="2372235330"/>
      </p:ext>
    </p:extLst>
  </p:cSld>
  <p:clrMapOvr>
    <a:masterClrMapping/>
  </p:clrMapOvr>
  <mc:AlternateContent xmlns:mc="http://schemas.openxmlformats.org/markup-compatibility/2006">
    <mc:Choice xmlns:p14="http://schemas.microsoft.com/office/powerpoint/2010/main" Requires="p14">
      <p:transition spd="slow" p14:dur="2000" advTm="74340"/>
    </mc:Choice>
    <mc:Fallback>
      <p:transition spd="slow" advTm="7434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xmlns="">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I am grateful to my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71471205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co-authors,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pic>
        <p:nvPicPr>
          <p:cNvPr id="2" name="Picture 1">
            <a:extLst>
              <a:ext uri="{FF2B5EF4-FFF2-40B4-BE49-F238E27FC236}">
                <a16:creationId xmlns:a16="http://schemas.microsoft.com/office/drawing/2014/main" id="{62DF2182-3A0F-3E4A-B297-AADD651FCE73}"/>
              </a:ext>
            </a:extLst>
          </p:cNvPr>
          <p:cNvPicPr>
            <a:picLocks noChangeAspect="1"/>
          </p:cNvPicPr>
          <p:nvPr/>
        </p:nvPicPr>
        <p:blipFill rotWithShape="1">
          <a:blip r:embed="rId16"/>
          <a:srcRect l="14599" t="34409" r="55214" b="32097"/>
          <a:stretch/>
        </p:blipFill>
        <p:spPr>
          <a:xfrm>
            <a:off x="5125988" y="3275045"/>
            <a:ext cx="1940024" cy="1613838"/>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77078" y="1606375"/>
            <a:ext cx="10515600" cy="10061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pic>
        <p:nvPicPr>
          <p:cNvPr id="2" name="Picture 1">
            <a:extLst>
              <a:ext uri="{FF2B5EF4-FFF2-40B4-BE49-F238E27FC236}">
                <a16:creationId xmlns:a16="http://schemas.microsoft.com/office/drawing/2014/main" id="{C1D85D49-0320-D741-AA1F-8235A273C12B}"/>
              </a:ext>
            </a:extLst>
          </p:cNvPr>
          <p:cNvPicPr>
            <a:picLocks noChangeAspect="1"/>
          </p:cNvPicPr>
          <p:nvPr/>
        </p:nvPicPr>
        <p:blipFill rotWithShape="1">
          <a:blip r:embed="rId3"/>
          <a:srcRect l="5726" t="12774" r="15052" b="27704"/>
          <a:stretch/>
        </p:blipFill>
        <p:spPr>
          <a:xfrm>
            <a:off x="4721290" y="2836507"/>
            <a:ext cx="2827176" cy="2827175"/>
          </a:xfrm>
          <a:prstGeom prst="rect">
            <a:avLst/>
          </a:prstGeom>
        </p:spPr>
      </p:pic>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69772011"/>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3DF5ED7-1519-FD49-B7B1-EDE5490B3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Tree>
    <p:custDataLst>
      <p:tags r:id="rId1"/>
    </p:custDataLst>
    <p:extLst>
      <p:ext uri="{BB962C8B-B14F-4D97-AF65-F5344CB8AC3E}">
        <p14:creationId xmlns:p14="http://schemas.microsoft.com/office/powerpoint/2010/main" val="3636127707"/>
      </p:ext>
    </p:extLst>
  </p:cSld>
  <p:clrMapOvr>
    <a:masterClrMapping/>
  </p:clrMapOvr>
  <mc:AlternateContent xmlns:mc="http://schemas.openxmlformats.org/markup-compatibility/2006">
    <mc:Choice xmlns:p14="http://schemas.microsoft.com/office/powerpoint/2010/main" Requires="p14">
      <p:transition spd="slow" p14:dur="2000" advTm="98911"/>
    </mc:Choice>
    <mc:Fallback>
      <p:transition spd="slow" advTm="9891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33196046"/>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5362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15502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
        <p:nvSpPr>
          <p:cNvPr id="13" name="Content Placeholder 2">
            <a:extLst>
              <a:ext uri="{FF2B5EF4-FFF2-40B4-BE49-F238E27FC236}">
                <a16:creationId xmlns:a16="http://schemas.microsoft.com/office/drawing/2014/main" id="{256338F7-A015-3145-9C80-303F2AD0F573}"/>
              </a:ext>
            </a:extLst>
          </p:cNvPr>
          <p:cNvSpPr txBox="1">
            <a:spLocks/>
          </p:cNvSpPr>
          <p:nvPr/>
        </p:nvSpPr>
        <p:spPr>
          <a:xfrm>
            <a:off x="838198" y="5529884"/>
            <a:ext cx="11021291" cy="92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There is no randomness in the problem.</a:t>
            </a:r>
          </a:p>
        </p:txBody>
      </p:sp>
    </p:spTree>
    <p:custDataLst>
      <p:tags r:id="rId1"/>
    </p:custDataLst>
    <p:extLst>
      <p:ext uri="{BB962C8B-B14F-4D97-AF65-F5344CB8AC3E}">
        <p14:creationId xmlns:p14="http://schemas.microsoft.com/office/powerpoint/2010/main" val="3057306843"/>
      </p:ext>
    </p:extLst>
  </p:cSld>
  <p:clrMapOvr>
    <a:masterClrMapping/>
  </p:clrMapOvr>
  <mc:AlternateContent xmlns:mc="http://schemas.openxmlformats.org/markup-compatibility/2006">
    <mc:Choice xmlns:p14="http://schemas.microsoft.com/office/powerpoint/2010/main" Requires="p14">
      <p:transition spd="slow" p14:dur="2000" advTm="98911"/>
    </mc:Choice>
    <mc:Fallback>
      <p:transition spd="slow" advTm="9891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custDataLst>
      <p:tags r:id="rId1"/>
    </p:custDataLst>
    <p:extLst>
      <p:ext uri="{BB962C8B-B14F-4D97-AF65-F5344CB8AC3E}">
        <p14:creationId xmlns:p14="http://schemas.microsoft.com/office/powerpoint/2010/main" val="3419561559"/>
      </p:ext>
    </p:extLst>
  </p:cSld>
  <p:clrMapOvr>
    <a:masterClrMapping/>
  </p:clrMapOvr>
  <mc:AlternateContent xmlns:mc="http://schemas.openxmlformats.org/markup-compatibility/2006">
    <mc:Choice xmlns:p14="http://schemas.microsoft.com/office/powerpoint/2010/main" Requires="p14">
      <p:transition spd="slow" p14:dur="2000" advTm="3693"/>
    </mc:Choice>
    <mc:Fallback>
      <p:transition spd="slow" advTm="3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4"/>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1908719"/>
      </p:ext>
    </p:extLst>
  </p:cSld>
  <p:clrMapOvr>
    <a:masterClrMapping/>
  </p:clrMapOvr>
  <mc:AlternateContent xmlns:mc="http://schemas.openxmlformats.org/markup-compatibility/2006">
    <mc:Choice xmlns:p14="http://schemas.microsoft.com/office/powerpoint/2010/main" Requires="p14">
      <p:transition spd="slow" p14:dur="2000" advTm="5388"/>
    </mc:Choice>
    <mc:Fallback>
      <p:transition spd="slow" advTm="5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mc:AlternateContent xmlns:mc="http://schemas.openxmlformats.org/markup-compatibility/2006">
    <mc:Choice xmlns:p14="http://schemas.microsoft.com/office/powerpoint/2010/main" Requires="p14">
      <p:transition spd="slow" p14:dur="2000" advTm="521"/>
    </mc:Choice>
    <mc:Fallback>
      <p:transition spd="slow" advTm="521"/>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be “Markovian”, i.e. depends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mc:AlternateContent xmlns:mc="http://schemas.openxmlformats.org/markup-compatibility/2006">
    <mc:Choice xmlns:p14="http://schemas.microsoft.com/office/powerpoint/2010/main" Requires="p14">
      <p:transition spd="slow" p14:dur="2000" advTm="425"/>
    </mc:Choice>
    <mc:Fallback>
      <p:transition spd="slow" advTm="425"/>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xmlns="">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xmlns="">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pPr/>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xmlns="">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xmlns="">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01226314"/>
      </p:ext>
    </p:extLst>
  </p:cSld>
  <p:clrMapOvr>
    <a:masterClrMapping/>
  </p:clrMapOvr>
  <mc:AlternateContent xmlns:mc="http://schemas.openxmlformats.org/markup-compatibility/2006">
    <mc:Choice xmlns:p14="http://schemas.microsoft.com/office/powerpoint/2010/main" Requires="p14">
      <p:transition spd="slow" p14:dur="2000" advTm="2482"/>
    </mc:Choice>
    <mc:Fallback>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2124317"/>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4722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7333002"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7278775"/>
      </p:ext>
    </p:extLst>
  </p:cSld>
  <p:clrMapOvr>
    <a:masterClrMapping/>
  </p:clrMapOvr>
  <mc:AlternateContent xmlns:mc="http://schemas.openxmlformats.org/markup-compatibility/2006">
    <mc:Choice xmlns:p14="http://schemas.microsoft.com/office/powerpoint/2010/main" Requires="p14">
      <p:transition spd="slow" p14:dur="2000" advTm="7285"/>
    </mc:Choice>
    <mc:Fallback>
      <p:transition spd="slow" advTm="7285"/>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5341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5005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custDataLst>
      <p:tags r:id="rId1"/>
    </p:custDataLst>
    <p:extLst>
      <p:ext uri="{BB962C8B-B14F-4D97-AF65-F5344CB8AC3E}">
        <p14:creationId xmlns:p14="http://schemas.microsoft.com/office/powerpoint/2010/main" val="555715851"/>
      </p:ext>
    </p:extLst>
  </p:cSld>
  <p:clrMapOvr>
    <a:masterClrMapping/>
  </p:clrMapOvr>
  <mc:AlternateContent xmlns:mc="http://schemas.openxmlformats.org/markup-compatibility/2006">
    <mc:Choice xmlns:p14="http://schemas.microsoft.com/office/powerpoint/2010/main" Requires="p14">
      <p:transition spd="slow" p14:dur="2000" advTm="70536"/>
    </mc:Choice>
    <mc:Fallback>
      <p:transition spd="slow" advTm="70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9078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8527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8"/>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4"/>
</p:tagLst>
</file>

<file path=ppt/tags/tag10.xml><?xml version="1.0" encoding="utf-8"?>
<p:tagLst xmlns:a="http://schemas.openxmlformats.org/drawingml/2006/main" xmlns:r="http://schemas.openxmlformats.org/officeDocument/2006/relationships" xmlns:p="http://schemas.openxmlformats.org/presentationml/2006/main">
  <p:tag name="TIMING" val="|97"/>
</p:tagLst>
</file>

<file path=ppt/tags/tag11.xml><?xml version="1.0" encoding="utf-8"?>
<p:tagLst xmlns:a="http://schemas.openxmlformats.org/drawingml/2006/main" xmlns:r="http://schemas.openxmlformats.org/officeDocument/2006/relationships" xmlns:p="http://schemas.openxmlformats.org/presentationml/2006/main">
  <p:tag name="TIMING" val="|0.5|0.2|1.1"/>
</p:tagLst>
</file>

<file path=ppt/tags/tag12.xml><?xml version="1.0" encoding="utf-8"?>
<p:tagLst xmlns:a="http://schemas.openxmlformats.org/drawingml/2006/main" xmlns:r="http://schemas.openxmlformats.org/officeDocument/2006/relationships" xmlns:p="http://schemas.openxmlformats.org/presentationml/2006/main">
  <p:tag name="TIMING" val="|0.5|0.2|1.1"/>
</p:tagLst>
</file>

<file path=ppt/tags/tag13.xml><?xml version="1.0" encoding="utf-8"?>
<p:tagLst xmlns:a="http://schemas.openxmlformats.org/drawingml/2006/main" xmlns:r="http://schemas.openxmlformats.org/officeDocument/2006/relationships" xmlns:p="http://schemas.openxmlformats.org/presentationml/2006/main">
  <p:tag name="TIMING" val="|143.8"/>
</p:tagLst>
</file>

<file path=ppt/tags/tag14.xml><?xml version="1.0" encoding="utf-8"?>
<p:tagLst xmlns:a="http://schemas.openxmlformats.org/drawingml/2006/main" xmlns:r="http://schemas.openxmlformats.org/officeDocument/2006/relationships" xmlns:p="http://schemas.openxmlformats.org/presentationml/2006/main">
  <p:tag name="TIMING" val="|143.8"/>
</p:tagLst>
</file>

<file path=ppt/tags/tag15.xml><?xml version="1.0" encoding="utf-8"?>
<p:tagLst xmlns:a="http://schemas.openxmlformats.org/drawingml/2006/main" xmlns:r="http://schemas.openxmlformats.org/officeDocument/2006/relationships" xmlns:p="http://schemas.openxmlformats.org/presentationml/2006/main">
  <p:tag name="TIMING" val="|24|14.1|36.2"/>
</p:tagLst>
</file>

<file path=ppt/tags/tag16.xml><?xml version="1.0" encoding="utf-8"?>
<p:tagLst xmlns:a="http://schemas.openxmlformats.org/drawingml/2006/main" xmlns:r="http://schemas.openxmlformats.org/officeDocument/2006/relationships" xmlns:p="http://schemas.openxmlformats.org/presentationml/2006/main">
  <p:tag name="TIMING" val="|24|14.1|36.2"/>
</p:tagLst>
</file>

<file path=ppt/tags/tag17.xml><?xml version="1.0" encoding="utf-8"?>
<p:tagLst xmlns:a="http://schemas.openxmlformats.org/drawingml/2006/main" xmlns:r="http://schemas.openxmlformats.org/officeDocument/2006/relationships" xmlns:p="http://schemas.openxmlformats.org/presentationml/2006/main">
  <p:tag name="TIMING" val="|24|14.1|36.2"/>
</p:tagLst>
</file>

<file path=ppt/tags/tag18.xml><?xml version="1.0" encoding="utf-8"?>
<p:tagLst xmlns:a="http://schemas.openxmlformats.org/drawingml/2006/main" xmlns:r="http://schemas.openxmlformats.org/officeDocument/2006/relationships" xmlns:p="http://schemas.openxmlformats.org/presentationml/2006/main">
  <p:tag name="TIMING" val="|46.8|12.9|10|9.4"/>
</p:tagLst>
</file>

<file path=ppt/tags/tag19.xml><?xml version="1.0" encoding="utf-8"?>
<p:tagLst xmlns:a="http://schemas.openxmlformats.org/drawingml/2006/main" xmlns:r="http://schemas.openxmlformats.org/officeDocument/2006/relationships" xmlns:p="http://schemas.openxmlformats.org/presentationml/2006/main">
  <p:tag name="TIMING" val="|14.4"/>
</p:tagLst>
</file>

<file path=ppt/tags/tag2.xml><?xml version="1.0" encoding="utf-8"?>
<p:tagLst xmlns:a="http://schemas.openxmlformats.org/drawingml/2006/main" xmlns:r="http://schemas.openxmlformats.org/officeDocument/2006/relationships" xmlns:p="http://schemas.openxmlformats.org/presentationml/2006/main">
  <p:tag name="TIMING" val="|67.3"/>
</p:tagLst>
</file>

<file path=ppt/tags/tag20.xml><?xml version="1.0" encoding="utf-8"?>
<p:tagLst xmlns:a="http://schemas.openxmlformats.org/drawingml/2006/main" xmlns:r="http://schemas.openxmlformats.org/officeDocument/2006/relationships" xmlns:p="http://schemas.openxmlformats.org/presentationml/2006/main">
  <p:tag name="TIMING" val="|64.1|1.7"/>
</p:tagLst>
</file>

<file path=ppt/tags/tag21.xml><?xml version="1.0" encoding="utf-8"?>
<p:tagLst xmlns:a="http://schemas.openxmlformats.org/drawingml/2006/main" xmlns:r="http://schemas.openxmlformats.org/officeDocument/2006/relationships" xmlns:p="http://schemas.openxmlformats.org/presentationml/2006/main">
  <p:tag name="TIMING" val="|64.1|1.7"/>
</p:tagLst>
</file>

<file path=ppt/tags/tag22.xml><?xml version="1.0" encoding="utf-8"?>
<p:tagLst xmlns:a="http://schemas.openxmlformats.org/drawingml/2006/main" xmlns:r="http://schemas.openxmlformats.org/officeDocument/2006/relationships" xmlns:p="http://schemas.openxmlformats.org/presentationml/2006/main">
  <p:tag name="TIMING" val="|64.1|1.7"/>
</p:tagLst>
</file>

<file path=ppt/tags/tag23.xml><?xml version="1.0" encoding="utf-8"?>
<p:tagLst xmlns:a="http://schemas.openxmlformats.org/drawingml/2006/main" xmlns:r="http://schemas.openxmlformats.org/officeDocument/2006/relationships" xmlns:p="http://schemas.openxmlformats.org/presentationml/2006/main">
  <p:tag name="TIMING" val="|28.3"/>
</p:tagLst>
</file>

<file path=ppt/tags/tag24.xml><?xml version="1.0" encoding="utf-8"?>
<p:tagLst xmlns:a="http://schemas.openxmlformats.org/drawingml/2006/main" xmlns:r="http://schemas.openxmlformats.org/officeDocument/2006/relationships" xmlns:p="http://schemas.openxmlformats.org/presentationml/2006/main">
  <p:tag name="TIMING" val="|35.4|6.2|21|6.5"/>
</p:tagLst>
</file>

<file path=ppt/tags/tag25.xml><?xml version="1.0" encoding="utf-8"?>
<p:tagLst xmlns:a="http://schemas.openxmlformats.org/drawingml/2006/main" xmlns:r="http://schemas.openxmlformats.org/officeDocument/2006/relationships" xmlns:p="http://schemas.openxmlformats.org/presentationml/2006/main">
  <p:tag name="TIMING" val="|0.5|0.2|1.1"/>
</p:tagLst>
</file>

<file path=ppt/tags/tag26.xml><?xml version="1.0" encoding="utf-8"?>
<p:tagLst xmlns:a="http://schemas.openxmlformats.org/drawingml/2006/main" xmlns:r="http://schemas.openxmlformats.org/officeDocument/2006/relationships" xmlns:p="http://schemas.openxmlformats.org/presentationml/2006/main">
  <p:tag name="TIMING" val="|38.8"/>
</p:tagLst>
</file>

<file path=ppt/tags/tag27.xml><?xml version="1.0" encoding="utf-8"?>
<p:tagLst xmlns:a="http://schemas.openxmlformats.org/drawingml/2006/main" xmlns:r="http://schemas.openxmlformats.org/officeDocument/2006/relationships" xmlns:p="http://schemas.openxmlformats.org/presentationml/2006/main">
  <p:tag name="TIMING" val="|17.6"/>
</p:tagLst>
</file>

<file path=ppt/tags/tag28.xml><?xml version="1.0" encoding="utf-8"?>
<p:tagLst xmlns:a="http://schemas.openxmlformats.org/drawingml/2006/main" xmlns:r="http://schemas.openxmlformats.org/officeDocument/2006/relationships" xmlns:p="http://schemas.openxmlformats.org/presentationml/2006/main">
  <p:tag name="TIMING" val="|0.4|0.4|0.1"/>
</p:tagLst>
</file>

<file path=ppt/tags/tag29.xml><?xml version="1.0" encoding="utf-8"?>
<p:tagLst xmlns:a="http://schemas.openxmlformats.org/drawingml/2006/main" xmlns:r="http://schemas.openxmlformats.org/officeDocument/2006/relationships" xmlns:p="http://schemas.openxmlformats.org/presentationml/2006/main">
  <p:tag name="TIMING" val="|2.3"/>
</p:tagLst>
</file>

<file path=ppt/tags/tag3.xml><?xml version="1.0" encoding="utf-8"?>
<p:tagLst xmlns:a="http://schemas.openxmlformats.org/drawingml/2006/main" xmlns:r="http://schemas.openxmlformats.org/officeDocument/2006/relationships" xmlns:p="http://schemas.openxmlformats.org/presentationml/2006/main">
  <p:tag name="TIMING" val="|67.3"/>
</p:tagLst>
</file>

<file path=ppt/tags/tag30.xml><?xml version="1.0" encoding="utf-8"?>
<p:tagLst xmlns:a="http://schemas.openxmlformats.org/drawingml/2006/main" xmlns:r="http://schemas.openxmlformats.org/officeDocument/2006/relationships" xmlns:p="http://schemas.openxmlformats.org/presentationml/2006/main">
  <p:tag name="TIMING" val="|1.3"/>
</p:tagLst>
</file>

<file path=ppt/tags/tag31.xml><?xml version="1.0" encoding="utf-8"?>
<p:tagLst xmlns:a="http://schemas.openxmlformats.org/drawingml/2006/main" xmlns:r="http://schemas.openxmlformats.org/officeDocument/2006/relationships" xmlns:p="http://schemas.openxmlformats.org/presentationml/2006/main">
  <p:tag name="TIMING" val="|0.2"/>
</p:tagLst>
</file>

<file path=ppt/tags/tag32.xml><?xml version="1.0" encoding="utf-8"?>
<p:tagLst xmlns:a="http://schemas.openxmlformats.org/drawingml/2006/main" xmlns:r="http://schemas.openxmlformats.org/officeDocument/2006/relationships" xmlns:p="http://schemas.openxmlformats.org/presentationml/2006/main">
  <p:tag name="TIMING" val="|0.5|0.2|1.1"/>
</p:tagLst>
</file>

<file path=ppt/tags/tag4.xml><?xml version="1.0" encoding="utf-8"?>
<p:tagLst xmlns:a="http://schemas.openxmlformats.org/drawingml/2006/main" xmlns:r="http://schemas.openxmlformats.org/officeDocument/2006/relationships" xmlns:p="http://schemas.openxmlformats.org/presentationml/2006/main">
  <p:tag name="TIMING" val="|0.2|1.3|0.2|0.1|0.1|0.1|0.1|0.4"/>
</p:tagLst>
</file>

<file path=ppt/tags/tag5.xml><?xml version="1.0" encoding="utf-8"?>
<p:tagLst xmlns:a="http://schemas.openxmlformats.org/drawingml/2006/main" xmlns:r="http://schemas.openxmlformats.org/officeDocument/2006/relationships" xmlns:p="http://schemas.openxmlformats.org/presentationml/2006/main">
  <p:tag name="TIMING" val="|17.4|1.6|2.5|8|24.9|3|1.4|8.3"/>
</p:tagLst>
</file>

<file path=ppt/tags/tag6.xml><?xml version="1.0" encoding="utf-8"?>
<p:tagLst xmlns:a="http://schemas.openxmlformats.org/drawingml/2006/main" xmlns:r="http://schemas.openxmlformats.org/officeDocument/2006/relationships" xmlns:p="http://schemas.openxmlformats.org/presentationml/2006/main">
  <p:tag name="TIMING" val="|0.1|0.1|0.1"/>
</p:tagLst>
</file>

<file path=ppt/tags/tag7.xml><?xml version="1.0" encoding="utf-8"?>
<p:tagLst xmlns:a="http://schemas.openxmlformats.org/drawingml/2006/main" xmlns:r="http://schemas.openxmlformats.org/officeDocument/2006/relationships" xmlns:p="http://schemas.openxmlformats.org/presentationml/2006/main">
  <p:tag name="TIMING" val="|26|15.8"/>
</p:tagLst>
</file>

<file path=ppt/tags/tag8.xml><?xml version="1.0" encoding="utf-8"?>
<p:tagLst xmlns:a="http://schemas.openxmlformats.org/drawingml/2006/main" xmlns:r="http://schemas.openxmlformats.org/officeDocument/2006/relationships" xmlns:p="http://schemas.openxmlformats.org/presentationml/2006/main">
  <p:tag name="TIMING" val="|79.9"/>
</p:tagLst>
</file>

<file path=ppt/tags/tag9.xml><?xml version="1.0" encoding="utf-8"?>
<p:tagLst xmlns:a="http://schemas.openxmlformats.org/drawingml/2006/main" xmlns:r="http://schemas.openxmlformats.org/officeDocument/2006/relationships" xmlns:p="http://schemas.openxmlformats.org/presentationml/2006/main">
  <p:tag name="TIMING" val="|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22979</TotalTime>
  <Words>10666</Words>
  <Application>Microsoft Macintosh PowerPoint</Application>
  <PresentationFormat>Widescreen</PresentationFormat>
  <Paragraphs>1311</Paragraphs>
  <Slides>100</Slides>
  <Notes>99</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Regret as a stochastic integral</vt:lpstr>
      <vt:lpstr>Regret as a stochastic integral</vt:lpstr>
      <vt:lpstr>Regret as a stochastic integral</vt:lpstr>
      <vt:lpstr>Designing the algorithm</vt:lpstr>
      <vt:lpstr>Designing the algorithm</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I am grateful to my committee...</vt:lpstr>
      <vt:lpstr>&amp; amazing co-authors, friends…</vt:lpstr>
      <vt:lpstr>PowerPoint Presentation</vt:lpstr>
      <vt:lpstr>Backup slides for prediction with expert advice</vt:lpstr>
      <vt:lpstr>Itô and the Backwards Heat Equation</vt:lpstr>
      <vt:lpstr>Itô and the Backwards Heat Equation</vt:lpstr>
      <vt:lpstr>Itô and the Backwards Heat Equation</vt:lpstr>
      <vt:lpstr>Itô and the Backwards Heat Equation</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lpstr>Our result</vt:lpstr>
      <vt:lpstr>Outline</vt:lpstr>
      <vt:lpstr>Regret for 2 experts</vt:lpstr>
      <vt:lpstr>Regret for 2 experts</vt:lpstr>
      <vt:lpstr>Regret for 2 experts</vt:lpstr>
      <vt:lpstr>Regret for 2 experts</vt:lpstr>
      <vt:lpstr>Regret for 2 experts</vt:lpstr>
      <vt:lpstr>Regret for 2 experts</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Summary</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147</cp:revision>
  <dcterms:created xsi:type="dcterms:W3CDTF">2020-07-21T18:45:05Z</dcterms:created>
  <dcterms:modified xsi:type="dcterms:W3CDTF">2020-08-06T17:48:31Z</dcterms:modified>
</cp:coreProperties>
</file>